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2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015F"/>
    <a:srgbClr val="CC015F"/>
    <a:srgbClr val="FEE14E"/>
    <a:srgbClr val="FE0160"/>
    <a:srgbClr val="28B2FF"/>
    <a:srgbClr val="28CAFF"/>
    <a:srgbClr val="FF0061"/>
    <a:srgbClr val="287FC4"/>
    <a:srgbClr val="FFE04F"/>
    <a:srgbClr val="FFE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2517" autoAdjust="0"/>
  </p:normalViewPr>
  <p:slideViewPr>
    <p:cSldViewPr snapToGrid="0">
      <p:cViewPr varScale="1">
        <p:scale>
          <a:sx n="50" d="100"/>
          <a:sy n="50" d="100"/>
        </p:scale>
        <p:origin x="350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63CC4-E405-41E2-8520-B13D77B9ADA6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B1388-F7A7-455B-B6C6-EE0704B70B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5088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1683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5485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875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60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334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8253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850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9454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3515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0724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738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966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" name="グループ化 164">
            <a:extLst>
              <a:ext uri="{FF2B5EF4-FFF2-40B4-BE49-F238E27FC236}">
                <a16:creationId xmlns:a16="http://schemas.microsoft.com/office/drawing/2014/main" id="{F49AE805-F54B-5342-AF5D-7833D72CD76E}"/>
              </a:ext>
            </a:extLst>
          </p:cNvPr>
          <p:cNvGrpSpPr/>
          <p:nvPr/>
        </p:nvGrpSpPr>
        <p:grpSpPr>
          <a:xfrm>
            <a:off x="1461" y="-44806"/>
            <a:ext cx="12190539" cy="10699573"/>
            <a:chOff x="1461" y="-44806"/>
            <a:chExt cx="12292728" cy="8575639"/>
          </a:xfrm>
        </p:grpSpPr>
        <p:sp>
          <p:nvSpPr>
            <p:cNvPr id="166" name="正方形/長方形 165">
              <a:extLst>
                <a:ext uri="{FF2B5EF4-FFF2-40B4-BE49-F238E27FC236}">
                  <a16:creationId xmlns:a16="http://schemas.microsoft.com/office/drawing/2014/main" id="{87399533-F07A-F74A-855F-1CABB010F648}"/>
                </a:ext>
              </a:extLst>
            </p:cNvPr>
            <p:cNvSpPr/>
            <p:nvPr/>
          </p:nvSpPr>
          <p:spPr>
            <a:xfrm>
              <a:off x="1461" y="-44806"/>
              <a:ext cx="997202" cy="8575639"/>
            </a:xfrm>
            <a:prstGeom prst="rect">
              <a:avLst/>
            </a:prstGeom>
            <a:solidFill>
              <a:srgbClr val="FFED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7" name="正方形/長方形 166">
              <a:extLst>
                <a:ext uri="{FF2B5EF4-FFF2-40B4-BE49-F238E27FC236}">
                  <a16:creationId xmlns:a16="http://schemas.microsoft.com/office/drawing/2014/main" id="{A94727DC-5E45-3D4C-8BDC-E426E771D66E}"/>
                </a:ext>
              </a:extLst>
            </p:cNvPr>
            <p:cNvSpPr/>
            <p:nvPr/>
          </p:nvSpPr>
          <p:spPr>
            <a:xfrm>
              <a:off x="942755" y="-44806"/>
              <a:ext cx="997202" cy="8575639"/>
            </a:xfrm>
            <a:prstGeom prst="rect">
              <a:avLst/>
            </a:prstGeom>
            <a:solidFill>
              <a:srgbClr val="FFDF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8" name="正方形/長方形 167">
              <a:extLst>
                <a:ext uri="{FF2B5EF4-FFF2-40B4-BE49-F238E27FC236}">
                  <a16:creationId xmlns:a16="http://schemas.microsoft.com/office/drawing/2014/main" id="{255B4928-8335-6E48-83C1-F9B2DCD89BCF}"/>
                </a:ext>
              </a:extLst>
            </p:cNvPr>
            <p:cNvSpPr/>
            <p:nvPr/>
          </p:nvSpPr>
          <p:spPr>
            <a:xfrm>
              <a:off x="1884049" y="-44806"/>
              <a:ext cx="997202" cy="8575639"/>
            </a:xfrm>
            <a:prstGeom prst="rect">
              <a:avLst/>
            </a:prstGeom>
            <a:solidFill>
              <a:srgbClr val="FFED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9" name="正方形/長方形 168">
              <a:extLst>
                <a:ext uri="{FF2B5EF4-FFF2-40B4-BE49-F238E27FC236}">
                  <a16:creationId xmlns:a16="http://schemas.microsoft.com/office/drawing/2014/main" id="{BA4BC20E-0FFA-0B43-88D0-D60BEAF620DF}"/>
                </a:ext>
              </a:extLst>
            </p:cNvPr>
            <p:cNvSpPr/>
            <p:nvPr/>
          </p:nvSpPr>
          <p:spPr>
            <a:xfrm>
              <a:off x="2825343" y="-44806"/>
              <a:ext cx="997202" cy="8575639"/>
            </a:xfrm>
            <a:prstGeom prst="rect">
              <a:avLst/>
            </a:prstGeom>
            <a:solidFill>
              <a:srgbClr val="FFDF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0" name="正方形/長方形 169">
              <a:extLst>
                <a:ext uri="{FF2B5EF4-FFF2-40B4-BE49-F238E27FC236}">
                  <a16:creationId xmlns:a16="http://schemas.microsoft.com/office/drawing/2014/main" id="{A5EA053F-7548-E340-BD54-7ABECEA6D9AF}"/>
                </a:ext>
              </a:extLst>
            </p:cNvPr>
            <p:cNvSpPr/>
            <p:nvPr/>
          </p:nvSpPr>
          <p:spPr>
            <a:xfrm>
              <a:off x="3766637" y="-44806"/>
              <a:ext cx="997202" cy="8575639"/>
            </a:xfrm>
            <a:prstGeom prst="rect">
              <a:avLst/>
            </a:prstGeom>
            <a:solidFill>
              <a:srgbClr val="FFED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1" name="正方形/長方形 170">
              <a:extLst>
                <a:ext uri="{FF2B5EF4-FFF2-40B4-BE49-F238E27FC236}">
                  <a16:creationId xmlns:a16="http://schemas.microsoft.com/office/drawing/2014/main" id="{5A6C38AB-E925-6147-B4CC-375BCCED987F}"/>
                </a:ext>
              </a:extLst>
            </p:cNvPr>
            <p:cNvSpPr/>
            <p:nvPr/>
          </p:nvSpPr>
          <p:spPr>
            <a:xfrm>
              <a:off x="4707931" y="-44806"/>
              <a:ext cx="997202" cy="8575639"/>
            </a:xfrm>
            <a:prstGeom prst="rect">
              <a:avLst/>
            </a:prstGeom>
            <a:solidFill>
              <a:srgbClr val="FFDF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2" name="正方形/長方形 171">
              <a:extLst>
                <a:ext uri="{FF2B5EF4-FFF2-40B4-BE49-F238E27FC236}">
                  <a16:creationId xmlns:a16="http://schemas.microsoft.com/office/drawing/2014/main" id="{F3303DC3-6868-B549-A1BF-0BC63F3DFF6A}"/>
                </a:ext>
              </a:extLst>
            </p:cNvPr>
            <p:cNvSpPr/>
            <p:nvPr/>
          </p:nvSpPr>
          <p:spPr>
            <a:xfrm>
              <a:off x="5649225" y="-44806"/>
              <a:ext cx="997202" cy="8575639"/>
            </a:xfrm>
            <a:prstGeom prst="rect">
              <a:avLst/>
            </a:prstGeom>
            <a:solidFill>
              <a:srgbClr val="FFED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3" name="正方形/長方形 172">
              <a:extLst>
                <a:ext uri="{FF2B5EF4-FFF2-40B4-BE49-F238E27FC236}">
                  <a16:creationId xmlns:a16="http://schemas.microsoft.com/office/drawing/2014/main" id="{E9FC4BF4-C99C-3E44-A005-047065C73FD9}"/>
                </a:ext>
              </a:extLst>
            </p:cNvPr>
            <p:cNvSpPr/>
            <p:nvPr/>
          </p:nvSpPr>
          <p:spPr>
            <a:xfrm>
              <a:off x="6590519" y="-44806"/>
              <a:ext cx="997202" cy="8575639"/>
            </a:xfrm>
            <a:prstGeom prst="rect">
              <a:avLst/>
            </a:prstGeom>
            <a:solidFill>
              <a:srgbClr val="FFDF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4" name="正方形/長方形 173">
              <a:extLst>
                <a:ext uri="{FF2B5EF4-FFF2-40B4-BE49-F238E27FC236}">
                  <a16:creationId xmlns:a16="http://schemas.microsoft.com/office/drawing/2014/main" id="{FA1CA742-B05A-1046-93B8-C3BD0A2C6695}"/>
                </a:ext>
              </a:extLst>
            </p:cNvPr>
            <p:cNvSpPr/>
            <p:nvPr/>
          </p:nvSpPr>
          <p:spPr>
            <a:xfrm>
              <a:off x="7531813" y="-44806"/>
              <a:ext cx="997202" cy="8575639"/>
            </a:xfrm>
            <a:prstGeom prst="rect">
              <a:avLst/>
            </a:prstGeom>
            <a:solidFill>
              <a:srgbClr val="FFED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5" name="正方形/長方形 174">
              <a:extLst>
                <a:ext uri="{FF2B5EF4-FFF2-40B4-BE49-F238E27FC236}">
                  <a16:creationId xmlns:a16="http://schemas.microsoft.com/office/drawing/2014/main" id="{B42F30F4-A746-6D4C-B302-9B8D9EB855D4}"/>
                </a:ext>
              </a:extLst>
            </p:cNvPr>
            <p:cNvSpPr/>
            <p:nvPr/>
          </p:nvSpPr>
          <p:spPr>
            <a:xfrm>
              <a:off x="8473107" y="-44806"/>
              <a:ext cx="997202" cy="8575639"/>
            </a:xfrm>
            <a:prstGeom prst="rect">
              <a:avLst/>
            </a:prstGeom>
            <a:solidFill>
              <a:srgbClr val="FFDF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6" name="正方形/長方形 175">
              <a:extLst>
                <a:ext uri="{FF2B5EF4-FFF2-40B4-BE49-F238E27FC236}">
                  <a16:creationId xmlns:a16="http://schemas.microsoft.com/office/drawing/2014/main" id="{D5DBEF3A-C4D5-0E44-823A-8748AD13C7C7}"/>
                </a:ext>
              </a:extLst>
            </p:cNvPr>
            <p:cNvSpPr/>
            <p:nvPr/>
          </p:nvSpPr>
          <p:spPr>
            <a:xfrm>
              <a:off x="9414401" y="-44806"/>
              <a:ext cx="997202" cy="8575639"/>
            </a:xfrm>
            <a:prstGeom prst="rect">
              <a:avLst/>
            </a:prstGeom>
            <a:solidFill>
              <a:srgbClr val="FFED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7" name="正方形/長方形 176">
              <a:extLst>
                <a:ext uri="{FF2B5EF4-FFF2-40B4-BE49-F238E27FC236}">
                  <a16:creationId xmlns:a16="http://schemas.microsoft.com/office/drawing/2014/main" id="{9FE9F8D9-8264-3845-B7D0-8C9BD4A56D9B}"/>
                </a:ext>
              </a:extLst>
            </p:cNvPr>
            <p:cNvSpPr/>
            <p:nvPr/>
          </p:nvSpPr>
          <p:spPr>
            <a:xfrm>
              <a:off x="10355695" y="-44806"/>
              <a:ext cx="997202" cy="8575639"/>
            </a:xfrm>
            <a:prstGeom prst="rect">
              <a:avLst/>
            </a:prstGeom>
            <a:solidFill>
              <a:srgbClr val="FFDF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8" name="正方形/長方形 177">
              <a:extLst>
                <a:ext uri="{FF2B5EF4-FFF2-40B4-BE49-F238E27FC236}">
                  <a16:creationId xmlns:a16="http://schemas.microsoft.com/office/drawing/2014/main" id="{BF7BCB2B-50CC-D34E-BBFC-23A8033C2465}"/>
                </a:ext>
              </a:extLst>
            </p:cNvPr>
            <p:cNvSpPr/>
            <p:nvPr/>
          </p:nvSpPr>
          <p:spPr>
            <a:xfrm>
              <a:off x="11296987" y="-44806"/>
              <a:ext cx="997202" cy="8575639"/>
            </a:xfrm>
            <a:prstGeom prst="rect">
              <a:avLst/>
            </a:prstGeom>
            <a:solidFill>
              <a:srgbClr val="FFED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5" name="グループ化 84">
            <a:extLst>
              <a:ext uri="{FF2B5EF4-FFF2-40B4-BE49-F238E27FC236}">
                <a16:creationId xmlns:a16="http://schemas.microsoft.com/office/drawing/2014/main" id="{6642D031-BFE6-464C-8721-4380487D49D0}"/>
              </a:ext>
            </a:extLst>
          </p:cNvPr>
          <p:cNvGrpSpPr/>
          <p:nvPr/>
        </p:nvGrpSpPr>
        <p:grpSpPr>
          <a:xfrm>
            <a:off x="1146174" y="3020579"/>
            <a:ext cx="9783646" cy="3871536"/>
            <a:chOff x="-481931" y="3407203"/>
            <a:chExt cx="9783646" cy="3871536"/>
          </a:xfrm>
        </p:grpSpPr>
        <p:sp>
          <p:nvSpPr>
            <p:cNvPr id="86" name="テキスト ボックス 85">
              <a:extLst>
                <a:ext uri="{FF2B5EF4-FFF2-40B4-BE49-F238E27FC236}">
                  <a16:creationId xmlns:a16="http://schemas.microsoft.com/office/drawing/2014/main" id="{D1830E7C-4495-2A47-BC3C-243C03AED4E7}"/>
                </a:ext>
              </a:extLst>
            </p:cNvPr>
            <p:cNvSpPr txBox="1"/>
            <p:nvPr/>
          </p:nvSpPr>
          <p:spPr>
            <a:xfrm>
              <a:off x="482162" y="3407203"/>
              <a:ext cx="8819553" cy="34778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2000" b="1" dirty="0">
                  <a:solidFill>
                    <a:srgbClr val="FE016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500</a:t>
              </a:r>
              <a:r>
                <a:rPr kumimoji="1" lang="ja-JP" altLang="en-US" sz="14000" b="1">
                  <a:solidFill>
                    <a:srgbClr val="FE016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円</a:t>
              </a:r>
              <a:r>
                <a:rPr kumimoji="1" lang="ja-JP" altLang="en-US" sz="7200" b="1">
                  <a:solidFill>
                    <a:srgbClr val="FE016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分</a:t>
              </a:r>
              <a:endParaRPr kumimoji="1" lang="en-US" altLang="ja-JP" sz="7200" b="1" dirty="0">
                <a:solidFill>
                  <a:srgbClr val="FE0160"/>
                </a:solidFill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87" name="テキスト ボックス 86">
              <a:extLst>
                <a:ext uri="{FF2B5EF4-FFF2-40B4-BE49-F238E27FC236}">
                  <a16:creationId xmlns:a16="http://schemas.microsoft.com/office/drawing/2014/main" id="{A4E16A1C-8867-DE48-849F-0705EAE2526D}"/>
                </a:ext>
              </a:extLst>
            </p:cNvPr>
            <p:cNvSpPr txBox="1"/>
            <p:nvPr/>
          </p:nvSpPr>
          <p:spPr>
            <a:xfrm>
              <a:off x="-481931" y="6032244"/>
              <a:ext cx="9783645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500" b="1">
                  <a:solidFill>
                    <a:srgbClr val="FE016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電子マネープレゼント</a:t>
              </a:r>
              <a:endParaRPr kumimoji="1" lang="en-US" altLang="ja-JP" sz="7500" b="1" dirty="0">
                <a:solidFill>
                  <a:srgbClr val="FE0160"/>
                </a:solidFill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88" name="テキスト ボックス 87">
              <a:extLst>
                <a:ext uri="{FF2B5EF4-FFF2-40B4-BE49-F238E27FC236}">
                  <a16:creationId xmlns:a16="http://schemas.microsoft.com/office/drawing/2014/main" id="{231DA6ED-0515-4A46-B008-47CDC031967F}"/>
                </a:ext>
              </a:extLst>
            </p:cNvPr>
            <p:cNvSpPr txBox="1"/>
            <p:nvPr/>
          </p:nvSpPr>
          <p:spPr>
            <a:xfrm>
              <a:off x="-392652" y="3938757"/>
              <a:ext cx="1257655" cy="21954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8000"/>
                </a:lnSpc>
              </a:pPr>
              <a:r>
                <a:rPr kumimoji="1" lang="ja-JP" altLang="en-US" sz="8000" b="1">
                  <a:latin typeface="Meiryo" panose="020B0604030504040204" pitchFamily="34" charset="-128"/>
                  <a:ea typeface="Meiryo" panose="020B0604030504040204" pitchFamily="34" charset="-128"/>
                </a:rPr>
                <a:t>後日</a:t>
              </a:r>
              <a:endParaRPr kumimoji="1" lang="en-US" altLang="ja-JP" sz="8000" b="1" dirty="0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7CC5897C-9C98-3445-8E3E-C0F27EACF0B9}"/>
              </a:ext>
            </a:extLst>
          </p:cNvPr>
          <p:cNvSpPr/>
          <p:nvPr/>
        </p:nvSpPr>
        <p:spPr>
          <a:xfrm>
            <a:off x="1461" y="9014189"/>
            <a:ext cx="12192000" cy="72418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四角形: 角を丸くする 7">
            <a:extLst>
              <a:ext uri="{FF2B5EF4-FFF2-40B4-BE49-F238E27FC236}">
                <a16:creationId xmlns:a16="http://schemas.microsoft.com/office/drawing/2014/main" id="{D1FA12B4-23DE-0140-95A8-33CCCEBAD431}"/>
              </a:ext>
            </a:extLst>
          </p:cNvPr>
          <p:cNvSpPr/>
          <p:nvPr/>
        </p:nvSpPr>
        <p:spPr>
          <a:xfrm>
            <a:off x="10633724" y="304804"/>
            <a:ext cx="1210465" cy="1119503"/>
          </a:xfrm>
          <a:prstGeom prst="round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tIns="108000"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6" name="正方形/長方形 135">
            <a:extLst>
              <a:ext uri="{FF2B5EF4-FFF2-40B4-BE49-F238E27FC236}">
                <a16:creationId xmlns:a16="http://schemas.microsoft.com/office/drawing/2014/main" id="{696824DB-3C26-674C-B97E-DBDEF2D6057B}"/>
              </a:ext>
            </a:extLst>
          </p:cNvPr>
          <p:cNvSpPr/>
          <p:nvPr/>
        </p:nvSpPr>
        <p:spPr>
          <a:xfrm>
            <a:off x="0" y="15281945"/>
            <a:ext cx="12192000" cy="9740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>
            <a:extLst>
              <a:ext uri="{FF2B5EF4-FFF2-40B4-BE49-F238E27FC236}">
                <a16:creationId xmlns:a16="http://schemas.microsoft.com/office/drawing/2014/main" id="{9F621159-12A3-1F4A-9C08-03D4B8AC03D8}"/>
              </a:ext>
            </a:extLst>
          </p:cNvPr>
          <p:cNvSpPr txBox="1"/>
          <p:nvPr/>
        </p:nvSpPr>
        <p:spPr>
          <a:xfrm>
            <a:off x="1087367" y="15580670"/>
            <a:ext cx="9942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詳細はサービスカウンターまでお問い合わせください</a:t>
            </a:r>
          </a:p>
        </p:txBody>
      </p:sp>
      <p:sp>
        <p:nvSpPr>
          <p:cNvPr id="138" name="テキスト ボックス 137">
            <a:extLst>
              <a:ext uri="{FF2B5EF4-FFF2-40B4-BE49-F238E27FC236}">
                <a16:creationId xmlns:a16="http://schemas.microsoft.com/office/drawing/2014/main" id="{D5A38834-EADF-8545-84C7-FAEB20643BB5}"/>
              </a:ext>
            </a:extLst>
          </p:cNvPr>
          <p:cNvSpPr txBox="1"/>
          <p:nvPr/>
        </p:nvSpPr>
        <p:spPr>
          <a:xfrm>
            <a:off x="348965" y="14918089"/>
            <a:ext cx="102514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>
                <a:latin typeface="メイリオ" panose="020B0604030504040204" pitchFamily="50" charset="-128"/>
                <a:ea typeface="メイリオ" panose="020B0604030504040204" pitchFamily="50" charset="-128"/>
              </a:rPr>
              <a:t>年会費はかかりません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0" name="テキスト ボックス 139">
            <a:extLst>
              <a:ext uri="{FF2B5EF4-FFF2-40B4-BE49-F238E27FC236}">
                <a16:creationId xmlns:a16="http://schemas.microsoft.com/office/drawing/2014/main" id="{4E367353-2505-AE4A-918A-33ED0E21BB31}"/>
              </a:ext>
            </a:extLst>
          </p:cNvPr>
          <p:cNvSpPr txBox="1"/>
          <p:nvPr/>
        </p:nvSpPr>
        <p:spPr>
          <a:xfrm>
            <a:off x="2360965" y="9134932"/>
            <a:ext cx="74310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>
                <a:solidFill>
                  <a:srgbClr val="FF006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◯◯カード</a:t>
            </a:r>
            <a:r>
              <a:rPr kumimoji="1" lang="en-US" altLang="ja-JP" sz="7200" b="1" dirty="0">
                <a:solidFill>
                  <a:srgbClr val="FF006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r>
              <a:rPr kumimoji="1" lang="ja-JP" altLang="en-US" sz="4800" b="1">
                <a:solidFill>
                  <a:srgbClr val="FF006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つの特徴</a:t>
            </a:r>
          </a:p>
        </p:txBody>
      </p:sp>
      <p:sp>
        <p:nvSpPr>
          <p:cNvPr id="141" name="片側の 2 つの角を丸めた四角形 140">
            <a:extLst>
              <a:ext uri="{FF2B5EF4-FFF2-40B4-BE49-F238E27FC236}">
                <a16:creationId xmlns:a16="http://schemas.microsoft.com/office/drawing/2014/main" id="{FD7E4951-CBB3-614E-A5CD-9F4268940BC8}"/>
              </a:ext>
            </a:extLst>
          </p:cNvPr>
          <p:cNvSpPr/>
          <p:nvPr/>
        </p:nvSpPr>
        <p:spPr>
          <a:xfrm>
            <a:off x="352389" y="10375723"/>
            <a:ext cx="3600000" cy="1288109"/>
          </a:xfrm>
          <a:prstGeom prst="round2SameRect">
            <a:avLst>
              <a:gd name="adj1" fmla="val 8919"/>
              <a:gd name="adj2" fmla="val 0"/>
            </a:avLst>
          </a:prstGeom>
          <a:solidFill>
            <a:srgbClr val="50C000"/>
          </a:solidFill>
          <a:ln w="76200">
            <a:solidFill>
              <a:srgbClr val="50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76000" bIns="468000" numCol="1" rtlCol="0" anchor="ctr"/>
          <a:lstStyle/>
          <a:p>
            <a:pPr algn="ctr"/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</a:rPr>
              <a:t>小銭いらずで</a:t>
            </a:r>
            <a:endParaRPr kumimoji="1" lang="en-US" altLang="ja-JP" sz="28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ctr"/>
            <a:r>
              <a:rPr kumimoji="1" lang="ja-JP" altLang="en-US" sz="2800" b="1">
                <a:latin typeface="Meiryo" panose="020B0604030504040204" pitchFamily="34" charset="-128"/>
                <a:ea typeface="Meiryo" panose="020B0604030504040204" pitchFamily="34" charset="-128"/>
              </a:rPr>
              <a:t>カンタン決済</a:t>
            </a:r>
          </a:p>
        </p:txBody>
      </p:sp>
      <p:sp>
        <p:nvSpPr>
          <p:cNvPr id="142" name="片側の 2 つの角を丸めた四角形 141">
            <a:extLst>
              <a:ext uri="{FF2B5EF4-FFF2-40B4-BE49-F238E27FC236}">
                <a16:creationId xmlns:a16="http://schemas.microsoft.com/office/drawing/2014/main" id="{6712AD26-6A1F-964E-8606-62F5DCD584CF}"/>
              </a:ext>
            </a:extLst>
          </p:cNvPr>
          <p:cNvSpPr/>
          <p:nvPr/>
        </p:nvSpPr>
        <p:spPr>
          <a:xfrm rot="10800000">
            <a:off x="352389" y="11663830"/>
            <a:ext cx="3600000" cy="3153547"/>
          </a:xfrm>
          <a:prstGeom prst="round2SameRect">
            <a:avLst>
              <a:gd name="adj1" fmla="val 7637"/>
              <a:gd name="adj2" fmla="val 0"/>
            </a:avLst>
          </a:prstGeom>
          <a:noFill/>
          <a:ln w="76200">
            <a:solidFill>
              <a:srgbClr val="50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5" name="グラフィックス 144" descr="クレジット カード 単色塗りつぶし">
            <a:extLst>
              <a:ext uri="{FF2B5EF4-FFF2-40B4-BE49-F238E27FC236}">
                <a16:creationId xmlns:a16="http://schemas.microsoft.com/office/drawing/2014/main" id="{14DB4579-01AF-1145-8C19-16D183F059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919073">
            <a:off x="5066916" y="11801210"/>
            <a:ext cx="2144480" cy="2144480"/>
          </a:xfrm>
          <a:prstGeom prst="rect">
            <a:avLst/>
          </a:prstGeom>
        </p:spPr>
      </p:pic>
      <p:pic>
        <p:nvPicPr>
          <p:cNvPr id="146" name="グラフィックス 145" descr="手のひら 枠線">
            <a:extLst>
              <a:ext uri="{FF2B5EF4-FFF2-40B4-BE49-F238E27FC236}">
                <a16:creationId xmlns:a16="http://schemas.microsoft.com/office/drawing/2014/main" id="{C2396AB2-AB66-9146-A483-9C79243DAE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66398" y="12672895"/>
            <a:ext cx="2361736" cy="2361736"/>
          </a:xfrm>
          <a:prstGeom prst="rect">
            <a:avLst/>
          </a:prstGeom>
        </p:spPr>
      </p:pic>
      <p:pic>
        <p:nvPicPr>
          <p:cNvPr id="149" name="グラフィックス 148" descr="繰り返し 単色塗りつぶし">
            <a:extLst>
              <a:ext uri="{FF2B5EF4-FFF2-40B4-BE49-F238E27FC236}">
                <a16:creationId xmlns:a16="http://schemas.microsoft.com/office/drawing/2014/main" id="{342040A8-65FC-8E4E-B590-FAD91B1B223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896926" y="12143291"/>
            <a:ext cx="2271439" cy="2271439"/>
          </a:xfrm>
          <a:prstGeom prst="rect">
            <a:avLst/>
          </a:prstGeom>
        </p:spPr>
      </p:pic>
      <p:pic>
        <p:nvPicPr>
          <p:cNvPr id="150" name="グラフィックス 149" descr="新規 枠線">
            <a:extLst>
              <a:ext uri="{FF2B5EF4-FFF2-40B4-BE49-F238E27FC236}">
                <a16:creationId xmlns:a16="http://schemas.microsoft.com/office/drawing/2014/main" id="{73B2162C-472C-4140-AD61-D1A447D0E3F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678043" y="11962917"/>
            <a:ext cx="985426" cy="985426"/>
          </a:xfrm>
          <a:prstGeom prst="rect">
            <a:avLst/>
          </a:prstGeom>
        </p:spPr>
      </p:pic>
      <p:pic>
        <p:nvPicPr>
          <p:cNvPr id="151" name="グラフィックス 150" descr="新規 枠線">
            <a:extLst>
              <a:ext uri="{FF2B5EF4-FFF2-40B4-BE49-F238E27FC236}">
                <a16:creationId xmlns:a16="http://schemas.microsoft.com/office/drawing/2014/main" id="{BBF6E77C-EF96-954C-9107-98DBE299255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441625" y="13605850"/>
            <a:ext cx="881691" cy="881691"/>
          </a:xfrm>
          <a:prstGeom prst="rect">
            <a:avLst/>
          </a:prstGeom>
        </p:spPr>
      </p:pic>
      <p:pic>
        <p:nvPicPr>
          <p:cNvPr id="152" name="グラフィックス 151" descr="バッジ: チェックマーク 1 単色塗りつぶし">
            <a:extLst>
              <a:ext uri="{FF2B5EF4-FFF2-40B4-BE49-F238E27FC236}">
                <a16:creationId xmlns:a16="http://schemas.microsoft.com/office/drawing/2014/main" id="{251BE3A0-838C-F747-9FE9-DACF57F6861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57939" y="12143290"/>
            <a:ext cx="2271440" cy="2271440"/>
          </a:xfrm>
          <a:prstGeom prst="rect">
            <a:avLst/>
          </a:prstGeom>
        </p:spPr>
      </p:pic>
      <p:grpSp>
        <p:nvGrpSpPr>
          <p:cNvPr id="153" name="グループ化 152">
            <a:extLst>
              <a:ext uri="{FF2B5EF4-FFF2-40B4-BE49-F238E27FC236}">
                <a16:creationId xmlns:a16="http://schemas.microsoft.com/office/drawing/2014/main" id="{85518F73-DB29-964C-871F-51723704289A}"/>
              </a:ext>
            </a:extLst>
          </p:cNvPr>
          <p:cNvGrpSpPr/>
          <p:nvPr/>
        </p:nvGrpSpPr>
        <p:grpSpPr>
          <a:xfrm>
            <a:off x="1081198" y="8748836"/>
            <a:ext cx="10029605" cy="1756078"/>
            <a:chOff x="1083564" y="8049006"/>
            <a:chExt cx="10029605" cy="1756078"/>
          </a:xfrm>
        </p:grpSpPr>
        <p:pic>
          <p:nvPicPr>
            <p:cNvPr id="154" name="グラフィックス 153" descr="メガホン 1 単色塗りつぶし">
              <a:extLst>
                <a:ext uri="{FF2B5EF4-FFF2-40B4-BE49-F238E27FC236}">
                  <a16:creationId xmlns:a16="http://schemas.microsoft.com/office/drawing/2014/main" id="{0CBFB9E6-298C-334A-9B8F-C1510DF32C80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1083564" y="8049006"/>
              <a:ext cx="1756078" cy="1756078"/>
            </a:xfrm>
            <a:prstGeom prst="rect">
              <a:avLst/>
            </a:prstGeom>
          </p:spPr>
        </p:pic>
        <p:pic>
          <p:nvPicPr>
            <p:cNvPr id="155" name="グラフィックス 154" descr="メガホン 1 単色塗りつぶし">
              <a:extLst>
                <a:ext uri="{FF2B5EF4-FFF2-40B4-BE49-F238E27FC236}">
                  <a16:creationId xmlns:a16="http://schemas.microsoft.com/office/drawing/2014/main" id="{09321397-399E-AF45-A6BA-C5C5730E4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 flipH="1">
              <a:off x="9357091" y="8049006"/>
              <a:ext cx="1756078" cy="1756078"/>
            </a:xfrm>
            <a:prstGeom prst="rect">
              <a:avLst/>
            </a:prstGeom>
          </p:spPr>
        </p:pic>
      </p:grpSp>
      <p:pic>
        <p:nvPicPr>
          <p:cNvPr id="156" name="グラフィックス 155" descr="新規 枠線">
            <a:extLst>
              <a:ext uri="{FF2B5EF4-FFF2-40B4-BE49-F238E27FC236}">
                <a16:creationId xmlns:a16="http://schemas.microsoft.com/office/drawing/2014/main" id="{088C32FE-8709-5C4B-A3EF-C411E56DD73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788685" y="11962917"/>
            <a:ext cx="985426" cy="985426"/>
          </a:xfrm>
          <a:prstGeom prst="rect">
            <a:avLst/>
          </a:prstGeom>
        </p:spPr>
      </p:pic>
      <p:pic>
        <p:nvPicPr>
          <p:cNvPr id="157" name="グラフィックス 156" descr="新規 枠線">
            <a:extLst>
              <a:ext uri="{FF2B5EF4-FFF2-40B4-BE49-F238E27FC236}">
                <a16:creationId xmlns:a16="http://schemas.microsoft.com/office/drawing/2014/main" id="{D2D3C117-BBE8-EB49-A453-931A6456E51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52267" y="13605850"/>
            <a:ext cx="881691" cy="881691"/>
          </a:xfrm>
          <a:prstGeom prst="rect">
            <a:avLst/>
          </a:prstGeom>
        </p:spPr>
      </p:pic>
      <p:grpSp>
        <p:nvGrpSpPr>
          <p:cNvPr id="184" name="グループ化 183">
            <a:extLst>
              <a:ext uri="{FF2B5EF4-FFF2-40B4-BE49-F238E27FC236}">
                <a16:creationId xmlns:a16="http://schemas.microsoft.com/office/drawing/2014/main" id="{90E1C1B9-F925-5F4E-89A8-0ACADFBE0185}"/>
              </a:ext>
            </a:extLst>
          </p:cNvPr>
          <p:cNvGrpSpPr/>
          <p:nvPr/>
        </p:nvGrpSpPr>
        <p:grpSpPr>
          <a:xfrm>
            <a:off x="9874337" y="2651630"/>
            <a:ext cx="2056974" cy="1967316"/>
            <a:chOff x="9734952" y="3690521"/>
            <a:chExt cx="2056974" cy="1967316"/>
          </a:xfrm>
        </p:grpSpPr>
        <p:sp>
          <p:nvSpPr>
            <p:cNvPr id="181" name="フリーフォーム 180">
              <a:extLst>
                <a:ext uri="{FF2B5EF4-FFF2-40B4-BE49-F238E27FC236}">
                  <a16:creationId xmlns:a16="http://schemas.microsoft.com/office/drawing/2014/main" id="{B26F2FA6-A1FD-F145-B184-EB17A595B63D}"/>
                </a:ext>
              </a:extLst>
            </p:cNvPr>
            <p:cNvSpPr/>
            <p:nvPr/>
          </p:nvSpPr>
          <p:spPr>
            <a:xfrm>
              <a:off x="9734952" y="3690521"/>
              <a:ext cx="2056974" cy="1967316"/>
            </a:xfrm>
            <a:custGeom>
              <a:avLst/>
              <a:gdLst>
                <a:gd name="connsiteX0" fmla="*/ 1183213 w 2267588"/>
                <a:gd name="connsiteY0" fmla="*/ 0 h 2168750"/>
                <a:gd name="connsiteX1" fmla="*/ 2267588 w 2267588"/>
                <a:gd name="connsiteY1" fmla="*/ 1084375 h 2168750"/>
                <a:gd name="connsiteX2" fmla="*/ 1183213 w 2267588"/>
                <a:gd name="connsiteY2" fmla="*/ 2168750 h 2168750"/>
                <a:gd name="connsiteX3" fmla="*/ 493450 w 2267588"/>
                <a:gd name="connsiteY3" fmla="*/ 1921132 h 2168750"/>
                <a:gd name="connsiteX4" fmla="*/ 430696 w 2267588"/>
                <a:gd name="connsiteY4" fmla="*/ 1864097 h 2168750"/>
                <a:gd name="connsiteX5" fmla="*/ 0 w 2267588"/>
                <a:gd name="connsiteY5" fmla="*/ 1864097 h 2168750"/>
                <a:gd name="connsiteX6" fmla="*/ 194659 w 2267588"/>
                <a:gd name="connsiteY6" fmla="*/ 1528479 h 2168750"/>
                <a:gd name="connsiteX7" fmla="*/ 184054 w 2267588"/>
                <a:gd name="connsiteY7" fmla="*/ 1506463 h 2168750"/>
                <a:gd name="connsiteX8" fmla="*/ 98838 w 2267588"/>
                <a:gd name="connsiteY8" fmla="*/ 1084375 h 2168750"/>
                <a:gd name="connsiteX9" fmla="*/ 1183213 w 2267588"/>
                <a:gd name="connsiteY9" fmla="*/ 0 h 2168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67588" h="2168750">
                  <a:moveTo>
                    <a:pt x="1183213" y="0"/>
                  </a:moveTo>
                  <a:cubicBezTo>
                    <a:pt x="1782097" y="0"/>
                    <a:pt x="2267588" y="485491"/>
                    <a:pt x="2267588" y="1084375"/>
                  </a:cubicBezTo>
                  <a:cubicBezTo>
                    <a:pt x="2267588" y="1683259"/>
                    <a:pt x="1782097" y="2168750"/>
                    <a:pt x="1183213" y="2168750"/>
                  </a:cubicBezTo>
                  <a:cubicBezTo>
                    <a:pt x="921201" y="2168750"/>
                    <a:pt x="680894" y="2075824"/>
                    <a:pt x="493450" y="1921132"/>
                  </a:cubicBezTo>
                  <a:lnTo>
                    <a:pt x="430696" y="1864097"/>
                  </a:lnTo>
                  <a:lnTo>
                    <a:pt x="0" y="1864097"/>
                  </a:lnTo>
                  <a:lnTo>
                    <a:pt x="194659" y="1528479"/>
                  </a:lnTo>
                  <a:lnTo>
                    <a:pt x="184054" y="1506463"/>
                  </a:lnTo>
                  <a:cubicBezTo>
                    <a:pt x="129181" y="1376730"/>
                    <a:pt x="98838" y="1234096"/>
                    <a:pt x="98838" y="1084375"/>
                  </a:cubicBezTo>
                  <a:cubicBezTo>
                    <a:pt x="98838" y="485491"/>
                    <a:pt x="584329" y="0"/>
                    <a:pt x="1183213" y="0"/>
                  </a:cubicBezTo>
                  <a:close/>
                </a:path>
              </a:pathLst>
            </a:custGeom>
            <a:solidFill>
              <a:srgbClr val="FFE0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82" name="テキスト ボックス 181">
              <a:extLst>
                <a:ext uri="{FF2B5EF4-FFF2-40B4-BE49-F238E27FC236}">
                  <a16:creationId xmlns:a16="http://schemas.microsoft.com/office/drawing/2014/main" id="{A19870DF-97C1-754D-A866-7FF5924828CF}"/>
                </a:ext>
              </a:extLst>
            </p:cNvPr>
            <p:cNvSpPr txBox="1"/>
            <p:nvPr/>
          </p:nvSpPr>
          <p:spPr>
            <a:xfrm>
              <a:off x="10125229" y="4652980"/>
              <a:ext cx="141577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4800" b="1">
                  <a:solidFill>
                    <a:srgbClr val="FF006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限定</a:t>
              </a:r>
            </a:p>
          </p:txBody>
        </p:sp>
        <p:sp>
          <p:nvSpPr>
            <p:cNvPr id="183" name="テキスト ボックス 182">
              <a:extLst>
                <a:ext uri="{FF2B5EF4-FFF2-40B4-BE49-F238E27FC236}">
                  <a16:creationId xmlns:a16="http://schemas.microsoft.com/office/drawing/2014/main" id="{101309CC-A0A2-674B-B6CE-6F336F26EFEF}"/>
                </a:ext>
              </a:extLst>
            </p:cNvPr>
            <p:cNvSpPr txBox="1"/>
            <p:nvPr/>
          </p:nvSpPr>
          <p:spPr>
            <a:xfrm>
              <a:off x="10143403" y="4057064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b="1">
                  <a:solidFill>
                    <a:srgbClr val="FF006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新規カード</a:t>
              </a:r>
              <a:endParaRPr kumimoji="1" lang="en-US" altLang="ja-JP" b="1" dirty="0">
                <a:solidFill>
                  <a:srgbClr val="FF0061"/>
                </a:solidFill>
                <a:latin typeface="Meiryo" panose="020B0604030504040204" pitchFamily="34" charset="-128"/>
                <a:ea typeface="Meiryo" panose="020B0604030504040204" pitchFamily="34" charset="-128"/>
              </a:endParaRPr>
            </a:p>
            <a:p>
              <a:pPr algn="ctr"/>
              <a:r>
                <a:rPr kumimoji="1" lang="ja-JP" altLang="en-US" b="1">
                  <a:solidFill>
                    <a:srgbClr val="FF006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発行した方</a:t>
              </a:r>
            </a:p>
          </p:txBody>
        </p:sp>
      </p:grpSp>
      <p:pic>
        <p:nvPicPr>
          <p:cNvPr id="193" name="グラフィックス 192" descr="さくら 単色塗りつぶし">
            <a:extLst>
              <a:ext uri="{FF2B5EF4-FFF2-40B4-BE49-F238E27FC236}">
                <a16:creationId xmlns:a16="http://schemas.microsoft.com/office/drawing/2014/main" id="{D5E9D9A8-28AB-F644-9690-3FD3D20CEC6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29448" y="9099074"/>
            <a:ext cx="969996" cy="969996"/>
          </a:xfrm>
          <a:prstGeom prst="rect">
            <a:avLst/>
          </a:prstGeom>
        </p:spPr>
      </p:pic>
      <p:pic>
        <p:nvPicPr>
          <p:cNvPr id="195" name="グラフィックス 194" descr="アカソケイ 単色塗りつぶし">
            <a:extLst>
              <a:ext uri="{FF2B5EF4-FFF2-40B4-BE49-F238E27FC236}">
                <a16:creationId xmlns:a16="http://schemas.microsoft.com/office/drawing/2014/main" id="{3805F205-2024-F540-94F7-D7B3AEF16F4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573621">
            <a:off x="11214346" y="6435824"/>
            <a:ext cx="561735" cy="561735"/>
          </a:xfrm>
          <a:prstGeom prst="rect">
            <a:avLst/>
          </a:prstGeom>
        </p:spPr>
      </p:pic>
      <p:pic>
        <p:nvPicPr>
          <p:cNvPr id="196" name="グラフィックス 195" descr="アカソケイ 単色塗りつぶし">
            <a:extLst>
              <a:ext uri="{FF2B5EF4-FFF2-40B4-BE49-F238E27FC236}">
                <a16:creationId xmlns:a16="http://schemas.microsoft.com/office/drawing/2014/main" id="{26C00EBC-D7CF-6C49-99DB-9E37979E01B0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573621">
            <a:off x="315383" y="5704650"/>
            <a:ext cx="561735" cy="561735"/>
          </a:xfrm>
          <a:prstGeom prst="rect">
            <a:avLst/>
          </a:prstGeom>
        </p:spPr>
      </p:pic>
      <p:pic>
        <p:nvPicPr>
          <p:cNvPr id="197" name="グラフィックス 196" descr="さくら 単色塗りつぶし">
            <a:extLst>
              <a:ext uri="{FF2B5EF4-FFF2-40B4-BE49-F238E27FC236}">
                <a16:creationId xmlns:a16="http://schemas.microsoft.com/office/drawing/2014/main" id="{A8FA7998-686C-654B-B630-8F3B9042A31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flipH="1">
            <a:off x="10992556" y="9096097"/>
            <a:ext cx="969996" cy="969996"/>
          </a:xfrm>
          <a:prstGeom prst="rect">
            <a:avLst/>
          </a:prstGeom>
        </p:spPr>
      </p:pic>
      <p:sp>
        <p:nvSpPr>
          <p:cNvPr id="198" name="正方形/長方形 197">
            <a:extLst>
              <a:ext uri="{FF2B5EF4-FFF2-40B4-BE49-F238E27FC236}">
                <a16:creationId xmlns:a16="http://schemas.microsoft.com/office/drawing/2014/main" id="{A116023F-0197-094B-BD93-6665F2E9AC6F}"/>
              </a:ext>
            </a:extLst>
          </p:cNvPr>
          <p:cNvSpPr/>
          <p:nvPr/>
        </p:nvSpPr>
        <p:spPr>
          <a:xfrm rot="862366">
            <a:off x="705048" y="4735012"/>
            <a:ext cx="224008" cy="2237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0" name="正方形/長方形 199">
            <a:extLst>
              <a:ext uri="{FF2B5EF4-FFF2-40B4-BE49-F238E27FC236}">
                <a16:creationId xmlns:a16="http://schemas.microsoft.com/office/drawing/2014/main" id="{A9BD56BB-FF21-DE45-84BB-6385DB6D07D5}"/>
              </a:ext>
            </a:extLst>
          </p:cNvPr>
          <p:cNvSpPr/>
          <p:nvPr/>
        </p:nvSpPr>
        <p:spPr>
          <a:xfrm rot="862366">
            <a:off x="823149" y="6794573"/>
            <a:ext cx="224008" cy="2237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1" name="正方形/長方形 200">
            <a:extLst>
              <a:ext uri="{FF2B5EF4-FFF2-40B4-BE49-F238E27FC236}">
                <a16:creationId xmlns:a16="http://schemas.microsoft.com/office/drawing/2014/main" id="{7903CD22-EB6C-4444-A26B-871CEA7F9CF0}"/>
              </a:ext>
            </a:extLst>
          </p:cNvPr>
          <p:cNvSpPr/>
          <p:nvPr/>
        </p:nvSpPr>
        <p:spPr>
          <a:xfrm rot="862366">
            <a:off x="10359276" y="2109618"/>
            <a:ext cx="224008" cy="2237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2" name="正方形/長方形 201">
            <a:extLst>
              <a:ext uri="{FF2B5EF4-FFF2-40B4-BE49-F238E27FC236}">
                <a16:creationId xmlns:a16="http://schemas.microsoft.com/office/drawing/2014/main" id="{20B13EE8-720D-E54B-B152-72612072B46C}"/>
              </a:ext>
            </a:extLst>
          </p:cNvPr>
          <p:cNvSpPr/>
          <p:nvPr/>
        </p:nvSpPr>
        <p:spPr>
          <a:xfrm rot="862366">
            <a:off x="11818499" y="5471198"/>
            <a:ext cx="224008" cy="223774"/>
          </a:xfrm>
          <a:prstGeom prst="rect">
            <a:avLst/>
          </a:prstGeom>
          <a:solidFill>
            <a:srgbClr val="FFA8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片側の 2 つの角を丸めた四角形 74">
            <a:extLst>
              <a:ext uri="{FF2B5EF4-FFF2-40B4-BE49-F238E27FC236}">
                <a16:creationId xmlns:a16="http://schemas.microsoft.com/office/drawing/2014/main" id="{793E2239-B4CA-274A-A5C8-627974D991DD}"/>
              </a:ext>
            </a:extLst>
          </p:cNvPr>
          <p:cNvSpPr/>
          <p:nvPr/>
        </p:nvSpPr>
        <p:spPr>
          <a:xfrm>
            <a:off x="4279619" y="10375723"/>
            <a:ext cx="3600000" cy="1288109"/>
          </a:xfrm>
          <a:prstGeom prst="round2SameRect">
            <a:avLst>
              <a:gd name="adj1" fmla="val 8919"/>
              <a:gd name="adj2" fmla="val 0"/>
            </a:avLst>
          </a:prstGeom>
          <a:solidFill>
            <a:srgbClr val="50C000"/>
          </a:solidFill>
          <a:ln w="76200">
            <a:solidFill>
              <a:srgbClr val="50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76000" bIns="468000" numCol="1" rtlCol="0" anchor="ctr"/>
          <a:lstStyle/>
          <a:p>
            <a:pPr algn="ctr"/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</a:rPr>
              <a:t>チャージして</a:t>
            </a:r>
            <a:endParaRPr kumimoji="1" lang="en-US" altLang="ja-JP" sz="28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ctr"/>
            <a:r>
              <a:rPr kumimoji="1" lang="ja-JP" altLang="en-US" sz="2800" b="1">
                <a:latin typeface="Meiryo" panose="020B0604030504040204" pitchFamily="34" charset="-128"/>
                <a:ea typeface="Meiryo" panose="020B0604030504040204" pitchFamily="34" charset="-128"/>
              </a:rPr>
              <a:t>すぐに使える！</a:t>
            </a:r>
          </a:p>
        </p:txBody>
      </p:sp>
      <p:sp>
        <p:nvSpPr>
          <p:cNvPr id="76" name="片側の 2 つの角を丸めた四角形 75">
            <a:extLst>
              <a:ext uri="{FF2B5EF4-FFF2-40B4-BE49-F238E27FC236}">
                <a16:creationId xmlns:a16="http://schemas.microsoft.com/office/drawing/2014/main" id="{C3F53A71-9A8B-F34B-8BC0-0E2CB016E22F}"/>
              </a:ext>
            </a:extLst>
          </p:cNvPr>
          <p:cNvSpPr/>
          <p:nvPr/>
        </p:nvSpPr>
        <p:spPr>
          <a:xfrm>
            <a:off x="8206850" y="10375723"/>
            <a:ext cx="3600000" cy="1288109"/>
          </a:xfrm>
          <a:prstGeom prst="round2SameRect">
            <a:avLst>
              <a:gd name="adj1" fmla="val 8919"/>
              <a:gd name="adj2" fmla="val 0"/>
            </a:avLst>
          </a:prstGeom>
          <a:solidFill>
            <a:srgbClr val="50C000"/>
          </a:solidFill>
          <a:ln w="76200">
            <a:solidFill>
              <a:srgbClr val="50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76000" bIns="468000" numCol="1" rtlCol="0" anchor="ctr"/>
          <a:lstStyle/>
          <a:p>
            <a:pPr algn="ctr"/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</a:rPr>
              <a:t>使えば使うほど</a:t>
            </a:r>
            <a:endParaRPr kumimoji="1" lang="en-US" altLang="ja-JP" sz="28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ctr"/>
            <a:r>
              <a:rPr kumimoji="1" lang="ja-JP" altLang="en-US" sz="2800" b="1">
                <a:latin typeface="Meiryo" panose="020B0604030504040204" pitchFamily="34" charset="-128"/>
                <a:ea typeface="Meiryo" panose="020B0604030504040204" pitchFamily="34" charset="-128"/>
              </a:rPr>
              <a:t>お得！</a:t>
            </a:r>
          </a:p>
        </p:txBody>
      </p:sp>
      <p:sp>
        <p:nvSpPr>
          <p:cNvPr id="78" name="片側の 2 つの角を丸めた四角形 77">
            <a:extLst>
              <a:ext uri="{FF2B5EF4-FFF2-40B4-BE49-F238E27FC236}">
                <a16:creationId xmlns:a16="http://schemas.microsoft.com/office/drawing/2014/main" id="{79B54F6A-27AF-AA42-A304-13DEF5FDA38E}"/>
              </a:ext>
            </a:extLst>
          </p:cNvPr>
          <p:cNvSpPr/>
          <p:nvPr/>
        </p:nvSpPr>
        <p:spPr>
          <a:xfrm rot="10800000">
            <a:off x="4279619" y="11663830"/>
            <a:ext cx="3600000" cy="3153547"/>
          </a:xfrm>
          <a:prstGeom prst="round2SameRect">
            <a:avLst>
              <a:gd name="adj1" fmla="val 7637"/>
              <a:gd name="adj2" fmla="val 0"/>
            </a:avLst>
          </a:prstGeom>
          <a:noFill/>
          <a:ln w="76200">
            <a:solidFill>
              <a:srgbClr val="50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片側の 2 つの角を丸めた四角形 78">
            <a:extLst>
              <a:ext uri="{FF2B5EF4-FFF2-40B4-BE49-F238E27FC236}">
                <a16:creationId xmlns:a16="http://schemas.microsoft.com/office/drawing/2014/main" id="{A1342542-A8EE-5C46-95AB-18C6A9A3DE07}"/>
              </a:ext>
            </a:extLst>
          </p:cNvPr>
          <p:cNvSpPr/>
          <p:nvPr/>
        </p:nvSpPr>
        <p:spPr>
          <a:xfrm rot="10800000">
            <a:off x="8206850" y="11663830"/>
            <a:ext cx="3600000" cy="3153547"/>
          </a:xfrm>
          <a:prstGeom prst="round2SameRect">
            <a:avLst>
              <a:gd name="adj1" fmla="val 7637"/>
              <a:gd name="adj2" fmla="val 0"/>
            </a:avLst>
          </a:prstGeom>
          <a:noFill/>
          <a:ln w="76200">
            <a:solidFill>
              <a:srgbClr val="50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32A6B351-2824-7849-AF08-3418239E2303}"/>
              </a:ext>
            </a:extLst>
          </p:cNvPr>
          <p:cNvSpPr txBox="1"/>
          <p:nvPr/>
        </p:nvSpPr>
        <p:spPr>
          <a:xfrm>
            <a:off x="1484700" y="1927375"/>
            <a:ext cx="90658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>
                <a:latin typeface="Meiryo" panose="020B0604030504040204" pitchFamily="34" charset="-128"/>
                <a:ea typeface="Meiryo" panose="020B0604030504040204" pitchFamily="34" charset="-128"/>
              </a:rPr>
              <a:t>期間中◯◯カードを発行し、</a:t>
            </a:r>
            <a:endParaRPr kumimoji="1" lang="en-US" altLang="ja-JP" sz="3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ctr"/>
            <a:r>
              <a:rPr kumimoji="1" lang="ja-JP" altLang="en-US" sz="3600" b="1">
                <a:solidFill>
                  <a:srgbClr val="FF006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合計</a:t>
            </a:r>
            <a:r>
              <a:rPr kumimoji="1" lang="en-US" altLang="ja-JP" sz="3600" b="1" dirty="0">
                <a:solidFill>
                  <a:srgbClr val="FF006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r>
              <a:rPr kumimoji="1" lang="ja-JP" altLang="en-US" sz="3600" b="1">
                <a:solidFill>
                  <a:srgbClr val="FF006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万円以上</a:t>
            </a:r>
            <a:r>
              <a:rPr kumimoji="1" lang="ja-JP" altLang="en-US" sz="3600" b="1">
                <a:latin typeface="Meiryo" panose="020B0604030504040204" pitchFamily="34" charset="-128"/>
                <a:ea typeface="Meiryo" panose="020B0604030504040204" pitchFamily="34" charset="-128"/>
              </a:rPr>
              <a:t>お支払いいただいた方に</a:t>
            </a:r>
            <a:endParaRPr kumimoji="1" lang="en-US" altLang="ja-JP" sz="3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6" name="角丸四角形 105">
            <a:extLst>
              <a:ext uri="{FF2B5EF4-FFF2-40B4-BE49-F238E27FC236}">
                <a16:creationId xmlns:a16="http://schemas.microsoft.com/office/drawing/2014/main" id="{9D59754B-70B8-5240-9D97-77EF58A67EDF}"/>
              </a:ext>
            </a:extLst>
          </p:cNvPr>
          <p:cNvSpPr/>
          <p:nvPr/>
        </p:nvSpPr>
        <p:spPr>
          <a:xfrm>
            <a:off x="2798875" y="244793"/>
            <a:ext cx="6594251" cy="1307092"/>
          </a:xfrm>
          <a:prstGeom prst="roundRect">
            <a:avLst>
              <a:gd name="adj" fmla="val 766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1453AFA6-6DA7-5B4B-BD96-5CFD8C82E1D7}"/>
              </a:ext>
            </a:extLst>
          </p:cNvPr>
          <p:cNvSpPr txBox="1"/>
          <p:nvPr/>
        </p:nvSpPr>
        <p:spPr>
          <a:xfrm>
            <a:off x="3111833" y="815621"/>
            <a:ext cx="60533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>
                <a:solidFill>
                  <a:srgbClr val="28B2FF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新生活応援キャンペーン</a:t>
            </a:r>
          </a:p>
        </p:txBody>
      </p: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C188CEC6-36E0-7B4F-99CB-B3419ADD2294}"/>
              </a:ext>
            </a:extLst>
          </p:cNvPr>
          <p:cNvSpPr txBox="1"/>
          <p:nvPr/>
        </p:nvSpPr>
        <p:spPr>
          <a:xfrm>
            <a:off x="3917457" y="357210"/>
            <a:ext cx="4418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</a:rPr>
              <a:t>◯◯カード</a:t>
            </a: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E460C850-C86E-2448-85F9-061EDC8AFB24}"/>
              </a:ext>
            </a:extLst>
          </p:cNvPr>
          <p:cNvSpPr/>
          <p:nvPr/>
        </p:nvSpPr>
        <p:spPr>
          <a:xfrm rot="20705842">
            <a:off x="367422" y="1059097"/>
            <a:ext cx="2208071" cy="1379355"/>
          </a:xfrm>
          <a:prstGeom prst="roundRect">
            <a:avLst>
              <a:gd name="adj" fmla="val 743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>
                <a:solidFill>
                  <a:srgbClr val="FE016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カード画像</a:t>
            </a:r>
          </a:p>
        </p:txBody>
      </p:sp>
      <p:sp>
        <p:nvSpPr>
          <p:cNvPr id="77" name="角丸四角形 76">
            <a:extLst>
              <a:ext uri="{FF2B5EF4-FFF2-40B4-BE49-F238E27FC236}">
                <a16:creationId xmlns:a16="http://schemas.microsoft.com/office/drawing/2014/main" id="{72EC0DE1-47A6-2148-8443-3FC5F1F206DD}"/>
              </a:ext>
            </a:extLst>
          </p:cNvPr>
          <p:cNvSpPr/>
          <p:nvPr/>
        </p:nvSpPr>
        <p:spPr>
          <a:xfrm>
            <a:off x="10728577" y="455243"/>
            <a:ext cx="988912" cy="819988"/>
          </a:xfrm>
          <a:prstGeom prst="roundRect">
            <a:avLst>
              <a:gd name="adj" fmla="val 743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>
                <a:solidFill>
                  <a:srgbClr val="FE016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ロゴ</a:t>
            </a:r>
          </a:p>
        </p:txBody>
      </p:sp>
      <p:grpSp>
        <p:nvGrpSpPr>
          <p:cNvPr id="123" name="グループ化 122">
            <a:extLst>
              <a:ext uri="{FF2B5EF4-FFF2-40B4-BE49-F238E27FC236}">
                <a16:creationId xmlns:a16="http://schemas.microsoft.com/office/drawing/2014/main" id="{B79D4C2A-BBD0-314E-8CBE-D6AB7F515A51}"/>
              </a:ext>
            </a:extLst>
          </p:cNvPr>
          <p:cNvGrpSpPr/>
          <p:nvPr/>
        </p:nvGrpSpPr>
        <p:grpSpPr>
          <a:xfrm>
            <a:off x="239042" y="6814598"/>
            <a:ext cx="5669960" cy="1867438"/>
            <a:chOff x="2310201" y="4605594"/>
            <a:chExt cx="5669960" cy="1867438"/>
          </a:xfrm>
        </p:grpSpPr>
        <p:grpSp>
          <p:nvGrpSpPr>
            <p:cNvPr id="124" name="グループ化 123">
              <a:extLst>
                <a:ext uri="{FF2B5EF4-FFF2-40B4-BE49-F238E27FC236}">
                  <a16:creationId xmlns:a16="http://schemas.microsoft.com/office/drawing/2014/main" id="{BEEB1AA3-B2B2-1947-9D78-8A36952F6533}"/>
                </a:ext>
              </a:extLst>
            </p:cNvPr>
            <p:cNvGrpSpPr/>
            <p:nvPr/>
          </p:nvGrpSpPr>
          <p:grpSpPr>
            <a:xfrm>
              <a:off x="2310201" y="4605594"/>
              <a:ext cx="5669960" cy="1867438"/>
              <a:chOff x="2310201" y="4605594"/>
              <a:chExt cx="5669960" cy="1867438"/>
            </a:xfrm>
          </p:grpSpPr>
          <p:sp>
            <p:nvSpPr>
              <p:cNvPr id="128" name="フリーフォーム 127">
                <a:extLst>
                  <a:ext uri="{FF2B5EF4-FFF2-40B4-BE49-F238E27FC236}">
                    <a16:creationId xmlns:a16="http://schemas.microsoft.com/office/drawing/2014/main" id="{17AFA9CD-A685-4240-ACBA-9434F6A826F5}"/>
                  </a:ext>
                </a:extLst>
              </p:cNvPr>
              <p:cNvSpPr/>
              <p:nvPr/>
            </p:nvSpPr>
            <p:spPr>
              <a:xfrm>
                <a:off x="2310201" y="4832172"/>
                <a:ext cx="883699" cy="1640860"/>
              </a:xfrm>
              <a:custGeom>
                <a:avLst/>
                <a:gdLst>
                  <a:gd name="connsiteX0" fmla="*/ 0 w 1553425"/>
                  <a:gd name="connsiteY0" fmla="*/ 0 h 1379422"/>
                  <a:gd name="connsiteX1" fmla="*/ 1553425 w 1553425"/>
                  <a:gd name="connsiteY1" fmla="*/ 0 h 1379422"/>
                  <a:gd name="connsiteX2" fmla="*/ 1553425 w 1553425"/>
                  <a:gd name="connsiteY2" fmla="*/ 1379422 h 1379422"/>
                  <a:gd name="connsiteX3" fmla="*/ 1 w 1553425"/>
                  <a:gd name="connsiteY3" fmla="*/ 1379422 h 1379422"/>
                  <a:gd name="connsiteX4" fmla="*/ 421891 w 1553425"/>
                  <a:gd name="connsiteY4" fmla="*/ 689712 h 1379422"/>
                  <a:gd name="connsiteX5" fmla="*/ 0 w 1553425"/>
                  <a:gd name="connsiteY5" fmla="*/ 0 h 1379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53425" h="1379422">
                    <a:moveTo>
                      <a:pt x="0" y="0"/>
                    </a:moveTo>
                    <a:lnTo>
                      <a:pt x="1553425" y="0"/>
                    </a:lnTo>
                    <a:lnTo>
                      <a:pt x="1553425" y="1379422"/>
                    </a:lnTo>
                    <a:lnTo>
                      <a:pt x="1" y="1379422"/>
                    </a:lnTo>
                    <a:lnTo>
                      <a:pt x="421891" y="6897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8B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9" name="フリーフォーム 128">
                <a:extLst>
                  <a:ext uri="{FF2B5EF4-FFF2-40B4-BE49-F238E27FC236}">
                    <a16:creationId xmlns:a16="http://schemas.microsoft.com/office/drawing/2014/main" id="{F639EEC5-8998-BB45-BAE2-9F78721C95B6}"/>
                  </a:ext>
                </a:extLst>
              </p:cNvPr>
              <p:cNvSpPr/>
              <p:nvPr/>
            </p:nvSpPr>
            <p:spPr>
              <a:xfrm rot="10800000">
                <a:off x="2744161" y="6229594"/>
                <a:ext cx="485047" cy="243437"/>
              </a:xfrm>
              <a:custGeom>
                <a:avLst/>
                <a:gdLst>
                  <a:gd name="connsiteX0" fmla="*/ 11472 w 952396"/>
                  <a:gd name="connsiteY0" fmla="*/ 0 h 549382"/>
                  <a:gd name="connsiteX1" fmla="*/ 952396 w 952396"/>
                  <a:gd name="connsiteY1" fmla="*/ 549382 h 549382"/>
                  <a:gd name="connsiteX2" fmla="*/ 0 w 952396"/>
                  <a:gd name="connsiteY2" fmla="*/ 549382 h 549382"/>
                  <a:gd name="connsiteX3" fmla="*/ 0 w 952396"/>
                  <a:gd name="connsiteY3" fmla="*/ 6698 h 549382"/>
                  <a:gd name="connsiteX4" fmla="*/ 11472 w 952396"/>
                  <a:gd name="connsiteY4" fmla="*/ 0 h 549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396" h="549382">
                    <a:moveTo>
                      <a:pt x="11472" y="0"/>
                    </a:moveTo>
                    <a:lnTo>
                      <a:pt x="952396" y="549382"/>
                    </a:lnTo>
                    <a:lnTo>
                      <a:pt x="0" y="549382"/>
                    </a:lnTo>
                    <a:lnTo>
                      <a:pt x="0" y="6698"/>
                    </a:lnTo>
                    <a:lnTo>
                      <a:pt x="11472" y="0"/>
                    </a:lnTo>
                    <a:close/>
                  </a:path>
                </a:pathLst>
              </a:custGeom>
              <a:solidFill>
                <a:srgbClr val="287FC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0" name="フリーフォーム 129">
                <a:extLst>
                  <a:ext uri="{FF2B5EF4-FFF2-40B4-BE49-F238E27FC236}">
                    <a16:creationId xmlns:a16="http://schemas.microsoft.com/office/drawing/2014/main" id="{0EF429B4-04A8-9840-A3A6-136C32FB41C4}"/>
                  </a:ext>
                </a:extLst>
              </p:cNvPr>
              <p:cNvSpPr/>
              <p:nvPr/>
            </p:nvSpPr>
            <p:spPr>
              <a:xfrm flipH="1">
                <a:off x="7096462" y="4832172"/>
                <a:ext cx="883699" cy="1640860"/>
              </a:xfrm>
              <a:custGeom>
                <a:avLst/>
                <a:gdLst>
                  <a:gd name="connsiteX0" fmla="*/ 0 w 1553425"/>
                  <a:gd name="connsiteY0" fmla="*/ 0 h 1379422"/>
                  <a:gd name="connsiteX1" fmla="*/ 1553425 w 1553425"/>
                  <a:gd name="connsiteY1" fmla="*/ 0 h 1379422"/>
                  <a:gd name="connsiteX2" fmla="*/ 1553425 w 1553425"/>
                  <a:gd name="connsiteY2" fmla="*/ 1379422 h 1379422"/>
                  <a:gd name="connsiteX3" fmla="*/ 1 w 1553425"/>
                  <a:gd name="connsiteY3" fmla="*/ 1379422 h 1379422"/>
                  <a:gd name="connsiteX4" fmla="*/ 421891 w 1553425"/>
                  <a:gd name="connsiteY4" fmla="*/ 689712 h 1379422"/>
                  <a:gd name="connsiteX5" fmla="*/ 0 w 1553425"/>
                  <a:gd name="connsiteY5" fmla="*/ 0 h 1379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53425" h="1379422">
                    <a:moveTo>
                      <a:pt x="0" y="0"/>
                    </a:moveTo>
                    <a:lnTo>
                      <a:pt x="1553425" y="0"/>
                    </a:lnTo>
                    <a:lnTo>
                      <a:pt x="1553425" y="1379422"/>
                    </a:lnTo>
                    <a:lnTo>
                      <a:pt x="1" y="1379422"/>
                    </a:lnTo>
                    <a:lnTo>
                      <a:pt x="421891" y="6897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8B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1" name="フリーフォーム 130">
                <a:extLst>
                  <a:ext uri="{FF2B5EF4-FFF2-40B4-BE49-F238E27FC236}">
                    <a16:creationId xmlns:a16="http://schemas.microsoft.com/office/drawing/2014/main" id="{36DB5002-3BE7-894E-9E52-E055D6F2D579}"/>
                  </a:ext>
                </a:extLst>
              </p:cNvPr>
              <p:cNvSpPr/>
              <p:nvPr/>
            </p:nvSpPr>
            <p:spPr>
              <a:xfrm rot="10800000" flipH="1">
                <a:off x="7096466" y="6229594"/>
                <a:ext cx="485047" cy="243437"/>
              </a:xfrm>
              <a:custGeom>
                <a:avLst/>
                <a:gdLst>
                  <a:gd name="connsiteX0" fmla="*/ 11472 w 952396"/>
                  <a:gd name="connsiteY0" fmla="*/ 0 h 549382"/>
                  <a:gd name="connsiteX1" fmla="*/ 952396 w 952396"/>
                  <a:gd name="connsiteY1" fmla="*/ 549382 h 549382"/>
                  <a:gd name="connsiteX2" fmla="*/ 0 w 952396"/>
                  <a:gd name="connsiteY2" fmla="*/ 549382 h 549382"/>
                  <a:gd name="connsiteX3" fmla="*/ 0 w 952396"/>
                  <a:gd name="connsiteY3" fmla="*/ 6698 h 549382"/>
                  <a:gd name="connsiteX4" fmla="*/ 11472 w 952396"/>
                  <a:gd name="connsiteY4" fmla="*/ 0 h 549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396" h="549382">
                    <a:moveTo>
                      <a:pt x="11472" y="0"/>
                    </a:moveTo>
                    <a:lnTo>
                      <a:pt x="952396" y="549382"/>
                    </a:lnTo>
                    <a:lnTo>
                      <a:pt x="0" y="549382"/>
                    </a:lnTo>
                    <a:lnTo>
                      <a:pt x="0" y="6698"/>
                    </a:lnTo>
                    <a:lnTo>
                      <a:pt x="11472" y="0"/>
                    </a:lnTo>
                    <a:close/>
                  </a:path>
                </a:pathLst>
              </a:custGeom>
              <a:solidFill>
                <a:srgbClr val="287FC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2" name="正方形/長方形 131">
                <a:extLst>
                  <a:ext uri="{FF2B5EF4-FFF2-40B4-BE49-F238E27FC236}">
                    <a16:creationId xmlns:a16="http://schemas.microsoft.com/office/drawing/2014/main" id="{BB498034-B4A8-7F4B-8C42-D94324548056}"/>
                  </a:ext>
                </a:extLst>
              </p:cNvPr>
              <p:cNvSpPr/>
              <p:nvPr/>
            </p:nvSpPr>
            <p:spPr>
              <a:xfrm>
                <a:off x="2745692" y="4605594"/>
                <a:ext cx="4802246" cy="1623247"/>
              </a:xfrm>
              <a:prstGeom prst="rect">
                <a:avLst/>
              </a:prstGeom>
              <a:solidFill>
                <a:srgbClr val="28B2FF"/>
              </a:solidFill>
              <a:ln>
                <a:solidFill>
                  <a:srgbClr val="FFD0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25" name="グループ化 124">
              <a:extLst>
                <a:ext uri="{FF2B5EF4-FFF2-40B4-BE49-F238E27FC236}">
                  <a16:creationId xmlns:a16="http://schemas.microsoft.com/office/drawing/2014/main" id="{B34ED823-53BC-014E-ACB9-8879B886DDB0}"/>
                </a:ext>
              </a:extLst>
            </p:cNvPr>
            <p:cNvGrpSpPr/>
            <p:nvPr/>
          </p:nvGrpSpPr>
          <p:grpSpPr>
            <a:xfrm>
              <a:off x="3078296" y="4942141"/>
              <a:ext cx="938086" cy="938086"/>
              <a:chOff x="3078296" y="4942141"/>
              <a:chExt cx="938086" cy="938086"/>
            </a:xfrm>
          </p:grpSpPr>
          <p:sp>
            <p:nvSpPr>
              <p:cNvPr id="126" name="円/楕円 125">
                <a:extLst>
                  <a:ext uri="{FF2B5EF4-FFF2-40B4-BE49-F238E27FC236}">
                    <a16:creationId xmlns:a16="http://schemas.microsoft.com/office/drawing/2014/main" id="{674ACBC7-1D5C-CC45-8592-9268153AFFFE}"/>
                  </a:ext>
                </a:extLst>
              </p:cNvPr>
              <p:cNvSpPr/>
              <p:nvPr/>
            </p:nvSpPr>
            <p:spPr>
              <a:xfrm>
                <a:off x="3078296" y="4942141"/>
                <a:ext cx="938086" cy="93808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7" name="テキスト ボックス 126">
                <a:extLst>
                  <a:ext uri="{FF2B5EF4-FFF2-40B4-BE49-F238E27FC236}">
                    <a16:creationId xmlns:a16="http://schemas.microsoft.com/office/drawing/2014/main" id="{3FBD0159-B278-FB42-85D8-E0561458708A}"/>
                  </a:ext>
                </a:extLst>
              </p:cNvPr>
              <p:cNvSpPr txBox="1"/>
              <p:nvPr/>
            </p:nvSpPr>
            <p:spPr>
              <a:xfrm>
                <a:off x="3198526" y="5095341"/>
                <a:ext cx="69762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2000" b="1">
                    <a:solidFill>
                      <a:srgbClr val="28B2FF"/>
                    </a:solidFill>
                    <a:latin typeface="Meiryo" panose="020B0604030504040204" pitchFamily="34" charset="-128"/>
                    <a:ea typeface="Meiryo" panose="020B0604030504040204" pitchFamily="34" charset="-128"/>
                  </a:rPr>
                  <a:t>開催</a:t>
                </a:r>
                <a:endParaRPr kumimoji="1" lang="en-US" altLang="ja-JP" sz="2000" b="1" dirty="0">
                  <a:solidFill>
                    <a:srgbClr val="28B2FF"/>
                  </a:solidFill>
                  <a:latin typeface="Meiryo" panose="020B0604030504040204" pitchFamily="34" charset="-128"/>
                  <a:ea typeface="Meiryo" panose="020B0604030504040204" pitchFamily="34" charset="-128"/>
                </a:endParaRPr>
              </a:p>
              <a:p>
                <a:pPr algn="ctr"/>
                <a:r>
                  <a:rPr kumimoji="1" lang="ja-JP" altLang="en-US" sz="2000" b="1">
                    <a:solidFill>
                      <a:srgbClr val="28B2FF"/>
                    </a:solidFill>
                    <a:latin typeface="Meiryo" panose="020B0604030504040204" pitchFamily="34" charset="-128"/>
                    <a:ea typeface="Meiryo" panose="020B0604030504040204" pitchFamily="34" charset="-128"/>
                  </a:rPr>
                  <a:t>期間</a:t>
                </a:r>
              </a:p>
            </p:txBody>
          </p:sp>
        </p:grpSp>
      </p:grpSp>
      <p:sp>
        <p:nvSpPr>
          <p:cNvPr id="133" name="テキスト ボックス 132">
            <a:extLst>
              <a:ext uri="{FF2B5EF4-FFF2-40B4-BE49-F238E27FC236}">
                <a16:creationId xmlns:a16="http://schemas.microsoft.com/office/drawing/2014/main" id="{22B06950-239C-9440-AE61-DB40E8269DF1}"/>
              </a:ext>
            </a:extLst>
          </p:cNvPr>
          <p:cNvSpPr txBox="1"/>
          <p:nvPr/>
        </p:nvSpPr>
        <p:spPr>
          <a:xfrm>
            <a:off x="1344919" y="6956622"/>
            <a:ext cx="383423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4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ja-JP" altLang="en-US" sz="32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kumimoji="1" lang="en-US" altLang="ja-JP" sz="44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ja-JP" altLang="en-US" sz="32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日</a:t>
            </a:r>
            <a:r>
              <a:rPr kumimoji="1" lang="en-US" altLang="ja-JP" sz="28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(</a:t>
            </a:r>
            <a:r>
              <a:rPr kumimoji="1" lang="ja-JP" altLang="en-US" sz="28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kumimoji="1" lang="en-US" altLang="ja-JP" sz="28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)</a:t>
            </a:r>
          </a:p>
          <a:p>
            <a:pPr algn="ctr"/>
            <a:r>
              <a:rPr kumimoji="1" lang="ja-JP" altLang="en-US" sz="32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　　</a:t>
            </a:r>
            <a:r>
              <a:rPr kumimoji="1" lang="en-US" altLang="ja-JP" sz="32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〜</a:t>
            </a:r>
            <a:r>
              <a:rPr kumimoji="1" lang="en-US" altLang="ja-JP" sz="44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r>
              <a:rPr kumimoji="1" lang="ja-JP" altLang="en-US" sz="32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kumimoji="1" lang="en-US" altLang="ja-JP" sz="44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ja-JP" altLang="en-US" sz="32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日</a:t>
            </a:r>
            <a:r>
              <a:rPr kumimoji="1" lang="en-US" altLang="ja-JP" sz="28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(</a:t>
            </a:r>
            <a:r>
              <a:rPr kumimoji="1" lang="ja-JP" altLang="en-US" sz="28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kumimoji="1" lang="en-US" altLang="ja-JP" sz="28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)</a:t>
            </a:r>
            <a:endParaRPr kumimoji="1" lang="ja-JP" altLang="en-US" sz="2800" b="1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06365379-8CF5-2143-9085-56DBD4A62A91}"/>
              </a:ext>
            </a:extLst>
          </p:cNvPr>
          <p:cNvGrpSpPr/>
          <p:nvPr/>
        </p:nvGrpSpPr>
        <p:grpSpPr>
          <a:xfrm>
            <a:off x="6282998" y="6814598"/>
            <a:ext cx="5669960" cy="1867438"/>
            <a:chOff x="2310201" y="4605594"/>
            <a:chExt cx="5669960" cy="1867438"/>
          </a:xfrm>
        </p:grpSpPr>
        <p:grpSp>
          <p:nvGrpSpPr>
            <p:cNvPr id="73" name="グループ化 72">
              <a:extLst>
                <a:ext uri="{FF2B5EF4-FFF2-40B4-BE49-F238E27FC236}">
                  <a16:creationId xmlns:a16="http://schemas.microsoft.com/office/drawing/2014/main" id="{01D204B7-1A2B-E74D-BA78-A034D5EAAE8A}"/>
                </a:ext>
              </a:extLst>
            </p:cNvPr>
            <p:cNvGrpSpPr/>
            <p:nvPr/>
          </p:nvGrpSpPr>
          <p:grpSpPr>
            <a:xfrm>
              <a:off x="2310201" y="4605594"/>
              <a:ext cx="5669960" cy="1867438"/>
              <a:chOff x="2310201" y="4605594"/>
              <a:chExt cx="5669960" cy="1867438"/>
            </a:xfrm>
          </p:grpSpPr>
          <p:sp>
            <p:nvSpPr>
              <p:cNvPr id="82" name="フリーフォーム 81">
                <a:extLst>
                  <a:ext uri="{FF2B5EF4-FFF2-40B4-BE49-F238E27FC236}">
                    <a16:creationId xmlns:a16="http://schemas.microsoft.com/office/drawing/2014/main" id="{A576F970-2576-D84A-8C60-43A536278DD7}"/>
                  </a:ext>
                </a:extLst>
              </p:cNvPr>
              <p:cNvSpPr/>
              <p:nvPr/>
            </p:nvSpPr>
            <p:spPr>
              <a:xfrm>
                <a:off x="2310201" y="4832172"/>
                <a:ext cx="883699" cy="1640860"/>
              </a:xfrm>
              <a:custGeom>
                <a:avLst/>
                <a:gdLst>
                  <a:gd name="connsiteX0" fmla="*/ 0 w 1553425"/>
                  <a:gd name="connsiteY0" fmla="*/ 0 h 1379422"/>
                  <a:gd name="connsiteX1" fmla="*/ 1553425 w 1553425"/>
                  <a:gd name="connsiteY1" fmla="*/ 0 h 1379422"/>
                  <a:gd name="connsiteX2" fmla="*/ 1553425 w 1553425"/>
                  <a:gd name="connsiteY2" fmla="*/ 1379422 h 1379422"/>
                  <a:gd name="connsiteX3" fmla="*/ 1 w 1553425"/>
                  <a:gd name="connsiteY3" fmla="*/ 1379422 h 1379422"/>
                  <a:gd name="connsiteX4" fmla="*/ 421891 w 1553425"/>
                  <a:gd name="connsiteY4" fmla="*/ 689712 h 1379422"/>
                  <a:gd name="connsiteX5" fmla="*/ 0 w 1553425"/>
                  <a:gd name="connsiteY5" fmla="*/ 0 h 1379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53425" h="1379422">
                    <a:moveTo>
                      <a:pt x="0" y="0"/>
                    </a:moveTo>
                    <a:lnTo>
                      <a:pt x="1553425" y="0"/>
                    </a:lnTo>
                    <a:lnTo>
                      <a:pt x="1553425" y="1379422"/>
                    </a:lnTo>
                    <a:lnTo>
                      <a:pt x="1" y="1379422"/>
                    </a:lnTo>
                    <a:lnTo>
                      <a:pt x="421891" y="6897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E01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3" name="フリーフォーム 82">
                <a:extLst>
                  <a:ext uri="{FF2B5EF4-FFF2-40B4-BE49-F238E27FC236}">
                    <a16:creationId xmlns:a16="http://schemas.microsoft.com/office/drawing/2014/main" id="{E5C03490-3679-C045-99F7-F86C09D9E772}"/>
                  </a:ext>
                </a:extLst>
              </p:cNvPr>
              <p:cNvSpPr/>
              <p:nvPr/>
            </p:nvSpPr>
            <p:spPr>
              <a:xfrm rot="10800000">
                <a:off x="2744161" y="6229594"/>
                <a:ext cx="485047" cy="243437"/>
              </a:xfrm>
              <a:custGeom>
                <a:avLst/>
                <a:gdLst>
                  <a:gd name="connsiteX0" fmla="*/ 11472 w 952396"/>
                  <a:gd name="connsiteY0" fmla="*/ 0 h 549382"/>
                  <a:gd name="connsiteX1" fmla="*/ 952396 w 952396"/>
                  <a:gd name="connsiteY1" fmla="*/ 549382 h 549382"/>
                  <a:gd name="connsiteX2" fmla="*/ 0 w 952396"/>
                  <a:gd name="connsiteY2" fmla="*/ 549382 h 549382"/>
                  <a:gd name="connsiteX3" fmla="*/ 0 w 952396"/>
                  <a:gd name="connsiteY3" fmla="*/ 6698 h 549382"/>
                  <a:gd name="connsiteX4" fmla="*/ 11472 w 952396"/>
                  <a:gd name="connsiteY4" fmla="*/ 0 h 549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396" h="549382">
                    <a:moveTo>
                      <a:pt x="11472" y="0"/>
                    </a:moveTo>
                    <a:lnTo>
                      <a:pt x="952396" y="549382"/>
                    </a:lnTo>
                    <a:lnTo>
                      <a:pt x="0" y="549382"/>
                    </a:lnTo>
                    <a:lnTo>
                      <a:pt x="0" y="6698"/>
                    </a:lnTo>
                    <a:lnTo>
                      <a:pt x="11472" y="0"/>
                    </a:lnTo>
                    <a:close/>
                  </a:path>
                </a:pathLst>
              </a:custGeom>
              <a:solidFill>
                <a:srgbClr val="CC01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4" name="フリーフォーム 83">
                <a:extLst>
                  <a:ext uri="{FF2B5EF4-FFF2-40B4-BE49-F238E27FC236}">
                    <a16:creationId xmlns:a16="http://schemas.microsoft.com/office/drawing/2014/main" id="{408FCD5D-7991-E942-887E-99649C5D8EE0}"/>
                  </a:ext>
                </a:extLst>
              </p:cNvPr>
              <p:cNvSpPr/>
              <p:nvPr/>
            </p:nvSpPr>
            <p:spPr>
              <a:xfrm flipH="1">
                <a:off x="7096462" y="4832172"/>
                <a:ext cx="883699" cy="1640860"/>
              </a:xfrm>
              <a:custGeom>
                <a:avLst/>
                <a:gdLst>
                  <a:gd name="connsiteX0" fmla="*/ 0 w 1553425"/>
                  <a:gd name="connsiteY0" fmla="*/ 0 h 1379422"/>
                  <a:gd name="connsiteX1" fmla="*/ 1553425 w 1553425"/>
                  <a:gd name="connsiteY1" fmla="*/ 0 h 1379422"/>
                  <a:gd name="connsiteX2" fmla="*/ 1553425 w 1553425"/>
                  <a:gd name="connsiteY2" fmla="*/ 1379422 h 1379422"/>
                  <a:gd name="connsiteX3" fmla="*/ 1 w 1553425"/>
                  <a:gd name="connsiteY3" fmla="*/ 1379422 h 1379422"/>
                  <a:gd name="connsiteX4" fmla="*/ 421891 w 1553425"/>
                  <a:gd name="connsiteY4" fmla="*/ 689712 h 1379422"/>
                  <a:gd name="connsiteX5" fmla="*/ 0 w 1553425"/>
                  <a:gd name="connsiteY5" fmla="*/ 0 h 1379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53425" h="1379422">
                    <a:moveTo>
                      <a:pt x="0" y="0"/>
                    </a:moveTo>
                    <a:lnTo>
                      <a:pt x="1553425" y="0"/>
                    </a:lnTo>
                    <a:lnTo>
                      <a:pt x="1553425" y="1379422"/>
                    </a:lnTo>
                    <a:lnTo>
                      <a:pt x="1" y="1379422"/>
                    </a:lnTo>
                    <a:lnTo>
                      <a:pt x="421891" y="6897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E01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1" name="フリーフォーム 90">
                <a:extLst>
                  <a:ext uri="{FF2B5EF4-FFF2-40B4-BE49-F238E27FC236}">
                    <a16:creationId xmlns:a16="http://schemas.microsoft.com/office/drawing/2014/main" id="{D4D134DA-0F81-BF4B-ABAE-08F9ADA0F407}"/>
                  </a:ext>
                </a:extLst>
              </p:cNvPr>
              <p:cNvSpPr/>
              <p:nvPr/>
            </p:nvSpPr>
            <p:spPr>
              <a:xfrm rot="10800000" flipH="1">
                <a:off x="7096466" y="6229594"/>
                <a:ext cx="485047" cy="243437"/>
              </a:xfrm>
              <a:custGeom>
                <a:avLst/>
                <a:gdLst>
                  <a:gd name="connsiteX0" fmla="*/ 11472 w 952396"/>
                  <a:gd name="connsiteY0" fmla="*/ 0 h 549382"/>
                  <a:gd name="connsiteX1" fmla="*/ 952396 w 952396"/>
                  <a:gd name="connsiteY1" fmla="*/ 549382 h 549382"/>
                  <a:gd name="connsiteX2" fmla="*/ 0 w 952396"/>
                  <a:gd name="connsiteY2" fmla="*/ 549382 h 549382"/>
                  <a:gd name="connsiteX3" fmla="*/ 0 w 952396"/>
                  <a:gd name="connsiteY3" fmla="*/ 6698 h 549382"/>
                  <a:gd name="connsiteX4" fmla="*/ 11472 w 952396"/>
                  <a:gd name="connsiteY4" fmla="*/ 0 h 549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396" h="549382">
                    <a:moveTo>
                      <a:pt x="11472" y="0"/>
                    </a:moveTo>
                    <a:lnTo>
                      <a:pt x="952396" y="549382"/>
                    </a:lnTo>
                    <a:lnTo>
                      <a:pt x="0" y="549382"/>
                    </a:lnTo>
                    <a:lnTo>
                      <a:pt x="0" y="6698"/>
                    </a:lnTo>
                    <a:lnTo>
                      <a:pt x="11472" y="0"/>
                    </a:lnTo>
                    <a:close/>
                  </a:path>
                </a:pathLst>
              </a:custGeom>
              <a:solidFill>
                <a:srgbClr val="CC01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2" name="正方形/長方形 91">
                <a:extLst>
                  <a:ext uri="{FF2B5EF4-FFF2-40B4-BE49-F238E27FC236}">
                    <a16:creationId xmlns:a16="http://schemas.microsoft.com/office/drawing/2014/main" id="{5F53F61B-C838-1C4E-AD38-5A3DE980837A}"/>
                  </a:ext>
                </a:extLst>
              </p:cNvPr>
              <p:cNvSpPr/>
              <p:nvPr/>
            </p:nvSpPr>
            <p:spPr>
              <a:xfrm>
                <a:off x="2745692" y="4605594"/>
                <a:ext cx="4802246" cy="1623247"/>
              </a:xfrm>
              <a:prstGeom prst="rect">
                <a:avLst/>
              </a:prstGeom>
              <a:solidFill>
                <a:srgbClr val="FE015F"/>
              </a:solidFill>
              <a:ln>
                <a:solidFill>
                  <a:srgbClr val="FFD0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74" name="グループ化 73">
              <a:extLst>
                <a:ext uri="{FF2B5EF4-FFF2-40B4-BE49-F238E27FC236}">
                  <a16:creationId xmlns:a16="http://schemas.microsoft.com/office/drawing/2014/main" id="{1C5CC558-585B-6647-A2EC-85FCAE8B7D57}"/>
                </a:ext>
              </a:extLst>
            </p:cNvPr>
            <p:cNvGrpSpPr/>
            <p:nvPr/>
          </p:nvGrpSpPr>
          <p:grpSpPr>
            <a:xfrm>
              <a:off x="3078296" y="4942141"/>
              <a:ext cx="938086" cy="938086"/>
              <a:chOff x="3078296" y="4942141"/>
              <a:chExt cx="938086" cy="938086"/>
            </a:xfrm>
          </p:grpSpPr>
          <p:sp>
            <p:nvSpPr>
              <p:cNvPr id="80" name="円/楕円 79">
                <a:extLst>
                  <a:ext uri="{FF2B5EF4-FFF2-40B4-BE49-F238E27FC236}">
                    <a16:creationId xmlns:a16="http://schemas.microsoft.com/office/drawing/2014/main" id="{12BB1B41-9DEB-7249-9B74-90828D09F0D3}"/>
                  </a:ext>
                </a:extLst>
              </p:cNvPr>
              <p:cNvSpPr/>
              <p:nvPr/>
            </p:nvSpPr>
            <p:spPr>
              <a:xfrm>
                <a:off x="3078296" y="4942141"/>
                <a:ext cx="938086" cy="93808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1" name="テキスト ボックス 80">
                <a:extLst>
                  <a:ext uri="{FF2B5EF4-FFF2-40B4-BE49-F238E27FC236}">
                    <a16:creationId xmlns:a16="http://schemas.microsoft.com/office/drawing/2014/main" id="{B91D3A36-AD57-CF4C-B9C5-EE7A3805F187}"/>
                  </a:ext>
                </a:extLst>
              </p:cNvPr>
              <p:cNvSpPr txBox="1"/>
              <p:nvPr/>
            </p:nvSpPr>
            <p:spPr>
              <a:xfrm>
                <a:off x="3198526" y="5095341"/>
                <a:ext cx="69762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2000" b="1">
                    <a:solidFill>
                      <a:srgbClr val="FE015F"/>
                    </a:solidFill>
                    <a:latin typeface="Meiryo" panose="020B0604030504040204" pitchFamily="34" charset="-128"/>
                    <a:ea typeface="Meiryo" panose="020B0604030504040204" pitchFamily="34" charset="-128"/>
                  </a:rPr>
                  <a:t>付与</a:t>
                </a:r>
                <a:endParaRPr kumimoji="1" lang="en-US" altLang="ja-JP" sz="2000" b="1" dirty="0">
                  <a:solidFill>
                    <a:srgbClr val="FE015F"/>
                  </a:solidFill>
                  <a:latin typeface="Meiryo" panose="020B0604030504040204" pitchFamily="34" charset="-128"/>
                  <a:ea typeface="Meiryo" panose="020B0604030504040204" pitchFamily="34" charset="-128"/>
                </a:endParaRPr>
              </a:p>
              <a:p>
                <a:pPr algn="ctr"/>
                <a:r>
                  <a:rPr kumimoji="1" lang="ja-JP" altLang="en-US" sz="2000" b="1">
                    <a:solidFill>
                      <a:srgbClr val="FE015F"/>
                    </a:solidFill>
                    <a:latin typeface="Meiryo" panose="020B0604030504040204" pitchFamily="34" charset="-128"/>
                    <a:ea typeface="Meiryo" panose="020B0604030504040204" pitchFamily="34" charset="-128"/>
                  </a:rPr>
                  <a:t>期間</a:t>
                </a:r>
              </a:p>
            </p:txBody>
          </p:sp>
        </p:grpSp>
      </p:grp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B1A14DEF-9CCD-314F-ADA1-DDC3A430C1D3}"/>
              </a:ext>
            </a:extLst>
          </p:cNvPr>
          <p:cNvSpPr txBox="1"/>
          <p:nvPr/>
        </p:nvSpPr>
        <p:spPr>
          <a:xfrm>
            <a:off x="7388875" y="6956622"/>
            <a:ext cx="383423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4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r>
              <a:rPr kumimoji="1" lang="ja-JP" altLang="en-US" sz="32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kumimoji="1" lang="en-US" altLang="ja-JP" sz="44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ja-JP" altLang="en-US" sz="32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日</a:t>
            </a:r>
            <a:r>
              <a:rPr kumimoji="1" lang="en-US" altLang="ja-JP" sz="28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(</a:t>
            </a:r>
            <a:r>
              <a:rPr kumimoji="1" lang="ja-JP" altLang="en-US" sz="28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kumimoji="1" lang="en-US" altLang="ja-JP" sz="28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)</a:t>
            </a:r>
          </a:p>
          <a:p>
            <a:pPr algn="ctr"/>
            <a:r>
              <a:rPr kumimoji="1" lang="ja-JP" altLang="en-US" sz="32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　　</a:t>
            </a:r>
            <a:r>
              <a:rPr kumimoji="1" lang="en-US" altLang="ja-JP" sz="32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〜</a:t>
            </a:r>
            <a:r>
              <a:rPr kumimoji="1" lang="en-US" altLang="ja-JP" sz="44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r>
              <a:rPr kumimoji="1" lang="ja-JP" altLang="en-US" sz="32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kumimoji="1" lang="en-US" altLang="ja-JP" sz="44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ja-JP" altLang="en-US" sz="32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日</a:t>
            </a:r>
            <a:r>
              <a:rPr kumimoji="1" lang="en-US" altLang="ja-JP" sz="28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(</a:t>
            </a:r>
            <a:r>
              <a:rPr kumimoji="1" lang="ja-JP" altLang="en-US" sz="28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kumimoji="1" lang="en-US" altLang="ja-JP" sz="28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)</a:t>
            </a:r>
            <a:endParaRPr kumimoji="1" lang="ja-JP" altLang="en-US" sz="2800" b="1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4234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1166</TotalTime>
  <Words>106</Words>
  <Application>Microsoft Macintosh PowerPoint</Application>
  <PresentationFormat>ユーザー設定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杉浦 理子</dc:creator>
  <cp:lastModifiedBy>武藤 雅行</cp:lastModifiedBy>
  <cp:revision>40</cp:revision>
  <dcterms:created xsi:type="dcterms:W3CDTF">2022-02-01T04:24:01Z</dcterms:created>
  <dcterms:modified xsi:type="dcterms:W3CDTF">2022-04-14T07:29:50Z</dcterms:modified>
</cp:coreProperties>
</file>